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sz="2800" b="1"/>
            </a:lvl1pPr>
            <a:lvl2pPr>
              <a:defRPr sz="24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4062" y="3873102"/>
            <a:ext cx="8574622" cy="2616199"/>
          </a:xfrm>
        </p:spPr>
        <p:txBody>
          <a:bodyPr/>
          <a:lstStyle/>
          <a:p>
            <a:r>
              <a:rPr lang="en-US" dirty="0" smtClean="0"/>
              <a:t>7 Habits of Highly Effective Teens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Paradigms and Principles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856" y="488618"/>
            <a:ext cx="7109612" cy="31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57" y="334108"/>
            <a:ext cx="10018713" cy="1752599"/>
          </a:xfrm>
        </p:spPr>
        <p:txBody>
          <a:bodyPr/>
          <a:lstStyle/>
          <a:p>
            <a:r>
              <a:rPr lang="en-US" dirty="0" smtClean="0"/>
              <a:t>Boyfriend/Girlfriend-Centered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46385"/>
            <a:ext cx="10018713" cy="394481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is attractive to be your own person, have your own strengths, independent of others</a:t>
            </a:r>
          </a:p>
          <a:p>
            <a:r>
              <a:rPr lang="en-US" dirty="0" smtClean="0"/>
              <a:t>When someone centers their life on a boyfriend or girlfriend:</a:t>
            </a:r>
          </a:p>
          <a:p>
            <a:r>
              <a:rPr lang="en-US" u="sng" dirty="0" smtClean="0"/>
              <a:t>Tasha’s Actions                                     Bradley’s Reaction</a:t>
            </a:r>
          </a:p>
          <a:p>
            <a:r>
              <a:rPr lang="en-US" b="0" i="1" dirty="0" smtClean="0"/>
              <a:t>Makes a rude comment                        “My day is ruined.”</a:t>
            </a:r>
          </a:p>
          <a:p>
            <a:r>
              <a:rPr lang="en-US" b="0" i="1" dirty="0" smtClean="0"/>
              <a:t>Flirts with Bradley’s best friend          “I’ve been betrayed. I hate my 												           friend.”</a:t>
            </a:r>
          </a:p>
          <a:p>
            <a:r>
              <a:rPr lang="en-US" b="0" i="1" dirty="0" smtClean="0"/>
              <a:t>“I think we should date other              “My life is over. You don’t love me </a:t>
            </a:r>
          </a:p>
          <a:p>
            <a:pPr marL="0" indent="0">
              <a:buNone/>
            </a:pPr>
            <a:r>
              <a:rPr lang="en-US" b="0" i="1" dirty="0" smtClean="0"/>
              <a:t>      people.”                                                       anymore.”</a:t>
            </a:r>
            <a:endParaRPr lang="en-US" b="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916" y="198560"/>
            <a:ext cx="22860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8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2" y="685090"/>
            <a:ext cx="10018713" cy="1752599"/>
          </a:xfrm>
        </p:spPr>
        <p:txBody>
          <a:bodyPr/>
          <a:lstStyle/>
          <a:p>
            <a:r>
              <a:rPr lang="en-US" dirty="0" smtClean="0"/>
              <a:t>School-Centered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7021335" cy="31242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Centering one’s life on school is more common than you might think</a:t>
            </a:r>
          </a:p>
          <a:p>
            <a:r>
              <a:rPr lang="en-US" dirty="0" smtClean="0"/>
              <a:t>Education is vital to our future, and should be a top priority</a:t>
            </a:r>
          </a:p>
          <a:p>
            <a:pPr lvl="1"/>
            <a:r>
              <a:rPr lang="en-US" dirty="0" smtClean="0"/>
              <a:t>School-centered teens become so obsessed with getting good grades that they forget that the real purpose of school is to learn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72" y="374901"/>
            <a:ext cx="2406410" cy="2487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79" y="2977539"/>
            <a:ext cx="26384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9904" y="979099"/>
            <a:ext cx="10018713" cy="1752599"/>
          </a:xfrm>
        </p:spPr>
        <p:txBody>
          <a:bodyPr/>
          <a:lstStyle/>
          <a:p>
            <a:r>
              <a:rPr lang="en-US" dirty="0" smtClean="0"/>
              <a:t>Parent Centered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914956"/>
          </a:xfrm>
        </p:spPr>
        <p:txBody>
          <a:bodyPr/>
          <a:lstStyle/>
          <a:p>
            <a:r>
              <a:rPr lang="en-US" dirty="0" smtClean="0"/>
              <a:t>Parents can be your greatest source of love and guidance </a:t>
            </a:r>
          </a:p>
          <a:p>
            <a:pPr lvl="1"/>
            <a:r>
              <a:rPr lang="en-US" dirty="0" smtClean="0"/>
              <a:t>Should be respected and honored</a:t>
            </a:r>
          </a:p>
          <a:p>
            <a:r>
              <a:rPr lang="en-US" dirty="0" smtClean="0"/>
              <a:t>But, don’t center your life on your parents and living to please them above everything else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94" y="547778"/>
            <a:ext cx="5372717" cy="24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9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866" y="90577"/>
            <a:ext cx="10018713" cy="1752599"/>
          </a:xfrm>
        </p:spPr>
        <p:txBody>
          <a:bodyPr/>
          <a:lstStyle/>
          <a:p>
            <a:r>
              <a:rPr lang="en-US" dirty="0" smtClean="0"/>
              <a:t>Other Possible 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587260"/>
            <a:ext cx="10018713" cy="500332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Sports/Hobbies</a:t>
            </a:r>
          </a:p>
          <a:p>
            <a:pPr lvl="1"/>
            <a:r>
              <a:rPr lang="en-US" dirty="0" smtClean="0"/>
              <a:t>Build identity around being a great athlete—what happens when a career ending injury happens?</a:t>
            </a:r>
          </a:p>
          <a:p>
            <a:r>
              <a:rPr lang="en-US" dirty="0" smtClean="0"/>
              <a:t>Hero-Centered</a:t>
            </a:r>
          </a:p>
          <a:p>
            <a:pPr lvl="1"/>
            <a:r>
              <a:rPr lang="en-US" dirty="0" smtClean="0"/>
              <a:t>If you build your life around a movie star or musician, famous athlete or powerful politicians, what happens if they die, or do something stupid?</a:t>
            </a:r>
          </a:p>
          <a:p>
            <a:r>
              <a:rPr lang="en-US" dirty="0" smtClean="0"/>
              <a:t>Enemy-Centered</a:t>
            </a:r>
          </a:p>
          <a:p>
            <a:pPr lvl="1"/>
            <a:r>
              <a:rPr lang="en-US" dirty="0" smtClean="0"/>
              <a:t>Build your life around hating a group, person, or an idea</a:t>
            </a:r>
          </a:p>
          <a:p>
            <a:r>
              <a:rPr lang="en-US" dirty="0" smtClean="0"/>
              <a:t>Work-Centered</a:t>
            </a:r>
          </a:p>
          <a:p>
            <a:pPr lvl="1"/>
            <a:r>
              <a:rPr lang="en-US" dirty="0" err="1" smtClean="0"/>
              <a:t>Workaholism</a:t>
            </a:r>
            <a:r>
              <a:rPr lang="en-US" dirty="0" smtClean="0"/>
              <a:t> is usually driven by a compulsive need to have more stuff, like money, cars, status, or recognition</a:t>
            </a:r>
          </a:p>
          <a:p>
            <a:r>
              <a:rPr lang="en-US" dirty="0" smtClean="0"/>
              <a:t>Self-Centered</a:t>
            </a:r>
          </a:p>
          <a:p>
            <a:pPr lvl="1"/>
            <a:r>
              <a:rPr lang="en-US" dirty="0" smtClean="0"/>
              <a:t>Thinking the world revolves around you and your problems—oblivious to the walking wounded around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306" y="186906"/>
            <a:ext cx="2704380" cy="17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0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024" y="128211"/>
            <a:ext cx="6124187" cy="1752599"/>
          </a:xfrm>
        </p:spPr>
        <p:txBody>
          <a:bodyPr/>
          <a:lstStyle/>
          <a:p>
            <a:r>
              <a:rPr lang="en-US" dirty="0" smtClean="0"/>
              <a:t>Principle-Centered</a:t>
            </a:r>
            <a:br>
              <a:rPr lang="en-US" dirty="0" smtClean="0"/>
            </a:br>
            <a:r>
              <a:rPr lang="en-US" dirty="0" smtClean="0"/>
              <a:t>—The Real 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7532" y="1880810"/>
            <a:ext cx="5503085" cy="47960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 natural law or principle</a:t>
            </a:r>
          </a:p>
          <a:p>
            <a:r>
              <a:rPr lang="en-US" dirty="0" smtClean="0"/>
              <a:t>Aren’t religious, aren’t American or Chinese, aren’t yours or mine</a:t>
            </a:r>
          </a:p>
          <a:p>
            <a:r>
              <a:rPr lang="en-US" dirty="0" smtClean="0"/>
              <a:t>Apply equal to everyone, rich or poor, king or peasant, male or female</a:t>
            </a:r>
          </a:p>
          <a:p>
            <a:r>
              <a:rPr lang="en-US" dirty="0" smtClean="0"/>
              <a:t>Can’t be bought or sold</a:t>
            </a:r>
          </a:p>
          <a:p>
            <a:r>
              <a:rPr lang="en-US" dirty="0" smtClean="0"/>
              <a:t>If you live by them, you will excel</a:t>
            </a:r>
          </a:p>
          <a:p>
            <a:r>
              <a:rPr lang="en-US" dirty="0" smtClean="0"/>
              <a:t>If you break them, you will fail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617" y="417966"/>
            <a:ext cx="4682077" cy="44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2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5528964" cy="1752599"/>
          </a:xfrm>
        </p:spPr>
        <p:txBody>
          <a:bodyPr/>
          <a:lstStyle/>
          <a:p>
            <a:r>
              <a:rPr lang="en-US" dirty="0" smtClean="0"/>
              <a:t>Principal-Centered—The Real 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5805011" cy="31242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Honesty, Service, Love, Hard Work, Respect, Gratitude, Moderation, Fairness, Integrity, Loyalty, Responsibility, etc.</a:t>
            </a:r>
          </a:p>
          <a:p>
            <a:r>
              <a:rPr lang="en-US" dirty="0" smtClean="0"/>
              <a:t>Principal of Hard Work</a:t>
            </a:r>
          </a:p>
          <a:p>
            <a:pPr lvl="1"/>
            <a:r>
              <a:rPr lang="en-US" dirty="0" smtClean="0"/>
              <a:t>Have to pay the price to get there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034" y="326905"/>
            <a:ext cx="4504337" cy="3002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02" y="362201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3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1742" y="396815"/>
            <a:ext cx="10018713" cy="1752599"/>
          </a:xfrm>
        </p:spPr>
        <p:txBody>
          <a:bodyPr/>
          <a:lstStyle/>
          <a:p>
            <a:r>
              <a:rPr lang="en-US" dirty="0" smtClean="0"/>
              <a:t>Principles Never Fail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27208"/>
            <a:ext cx="10018713" cy="448573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Takes faith to live by principles, especially when you see people close to you get ahead in life by lying, cheating, indulging, manipulating, and serving only themselves</a:t>
            </a:r>
          </a:p>
          <a:p>
            <a:pPr lvl="1"/>
            <a:r>
              <a:rPr lang="en-US" dirty="0" smtClean="0"/>
              <a:t>Breaking principles always catches up to you in the end</a:t>
            </a:r>
          </a:p>
          <a:p>
            <a:r>
              <a:rPr lang="en-US" dirty="0" smtClean="0"/>
              <a:t>For example, take the principal of Honesty</a:t>
            </a:r>
          </a:p>
          <a:p>
            <a:pPr lvl="1"/>
            <a:r>
              <a:rPr lang="en-US" dirty="0" smtClean="0"/>
              <a:t>If you’re a big liar, you might be able to get by for a while, even a few years—but it’s hard to find a liar who achieved success over the long haul</a:t>
            </a:r>
          </a:p>
          <a:p>
            <a:r>
              <a:rPr lang="en-US" dirty="0" smtClean="0"/>
              <a:t>They don’t talk behind your back, don’t get up and move on, don’t suffer career-ending injuries, don’t play favorites</a:t>
            </a:r>
          </a:p>
          <a:p>
            <a:r>
              <a:rPr lang="en-US" dirty="0" smtClean="0"/>
              <a:t>It is simply the most stable, unshakable foundation you can build on—something we all need!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44" y="169833"/>
            <a:ext cx="28575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4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753" y="150962"/>
            <a:ext cx="10018713" cy="1752599"/>
          </a:xfrm>
        </p:spPr>
        <p:txBody>
          <a:bodyPr/>
          <a:lstStyle/>
          <a:p>
            <a:r>
              <a:rPr lang="en-US" dirty="0" smtClean="0"/>
              <a:t>Put Principles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673525"/>
            <a:ext cx="6624520" cy="5003320"/>
          </a:xfrm>
        </p:spPr>
        <p:txBody>
          <a:bodyPr>
            <a:normAutofit/>
          </a:bodyPr>
          <a:lstStyle/>
          <a:p>
            <a:r>
              <a:rPr lang="en-US" dirty="0" smtClean="0"/>
              <a:t>If you live by the principles of service, respect and love, for instance, you’ll likely pick up more friends and be a more stable boyfriend or girlfriend</a:t>
            </a:r>
          </a:p>
          <a:p>
            <a:r>
              <a:rPr lang="en-US" dirty="0" smtClean="0"/>
              <a:t>Key to becoming a person of character</a:t>
            </a:r>
          </a:p>
          <a:p>
            <a:r>
              <a:rPr lang="en-US" dirty="0" smtClean="0"/>
              <a:t>In 7 Habits, you’ll discover that each Habit is based upon a basic principle or two</a:t>
            </a:r>
          </a:p>
          <a:p>
            <a:pPr lvl="1"/>
            <a:r>
              <a:rPr lang="en-US" dirty="0" smtClean="0"/>
              <a:t>That’s where they get their power from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583" y="1027261"/>
            <a:ext cx="3467042" cy="22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5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762" y="0"/>
            <a:ext cx="8380260" cy="1752599"/>
          </a:xfrm>
        </p:spPr>
        <p:txBody>
          <a:bodyPr/>
          <a:lstStyle/>
          <a:p>
            <a:r>
              <a:rPr lang="en-US" dirty="0" smtClean="0"/>
              <a:t>Top 10 All-Time Stupid Quotes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8" y="2579297"/>
            <a:ext cx="10489978" cy="48012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10) “There is no reason for any individual to have a computer in their home.” Kenneth Olsen, President and founder of Digital Equipment Corporation, 1977</a:t>
            </a:r>
          </a:p>
          <a:p>
            <a:pPr marL="0" indent="0">
              <a:buNone/>
            </a:pPr>
            <a:r>
              <a:rPr lang="en-US" dirty="0" smtClean="0"/>
              <a:t>9) “Airplanes are interesting toys but of no military use.” Marshal Ferdinand Foch, French military strategist and future World War I Commander, 1911</a:t>
            </a:r>
          </a:p>
          <a:p>
            <a:pPr marL="0" indent="0">
              <a:buNone/>
            </a:pPr>
            <a:r>
              <a:rPr lang="en-US" dirty="0" smtClean="0"/>
              <a:t>8) “[Man will never reach the moon] regardless of all future scientific advances.”—Dr. Lee de Forest, inventor of the </a:t>
            </a:r>
            <a:r>
              <a:rPr lang="en-US" dirty="0" err="1" smtClean="0"/>
              <a:t>audion</a:t>
            </a:r>
            <a:r>
              <a:rPr lang="en-US" dirty="0" smtClean="0"/>
              <a:t> tube and father of radio, February 1967</a:t>
            </a:r>
          </a:p>
          <a:p>
            <a:pPr marL="0" indent="0">
              <a:buNone/>
            </a:pPr>
            <a:r>
              <a:rPr lang="en-US" dirty="0" smtClean="0"/>
              <a:t>7) “[Television] won’t be able to hold on to any market it captures after the first six months. People will soon get tired of staring at a plywood box every night.”—Darryl Zanuck, head of 20</a:t>
            </a:r>
            <a:r>
              <a:rPr lang="en-US" baseline="30000" dirty="0" smtClean="0"/>
              <a:t>th</a:t>
            </a:r>
            <a:r>
              <a:rPr lang="en-US" dirty="0" smtClean="0"/>
              <a:t> Century-Fox, 1946</a:t>
            </a:r>
          </a:p>
          <a:p>
            <a:pPr marL="0" indent="0">
              <a:buNone/>
            </a:pPr>
            <a:r>
              <a:rPr lang="en-US" dirty="0" smtClean="0"/>
              <a:t>6) “We don’t like their sound. Groups of guitars are on their way out.”—Decca Records rejecting the Beatles, 1962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68438"/>
            <a:ext cx="2398144" cy="15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 smtClean="0"/>
              <a:t>Top 10 All-Time Stupid Quotes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728" y="2035631"/>
            <a:ext cx="9058558" cy="51242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5) “For the majority of people, the use of tobacco has a beneficial effect.”—Dr. Ian Macdonald, LA Surgeon, November 1969</a:t>
            </a:r>
          </a:p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) “The ‘telephone’ has too many shortcomings to be seriously considered as a means of communication. The devise is inherently of no value to us.”—Western Union internal memo, 1876</a:t>
            </a:r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) “The earth is the center of the universe.”—Ptolemy, </a:t>
            </a:r>
            <a:r>
              <a:rPr lang="en-US" dirty="0" err="1" smtClean="0"/>
              <a:t>Egypthian</a:t>
            </a:r>
            <a:r>
              <a:rPr lang="en-US" dirty="0" smtClean="0"/>
              <a:t> astronomer, 2</a:t>
            </a:r>
            <a:r>
              <a:rPr lang="en-US" baseline="30000" dirty="0" smtClean="0"/>
              <a:t>nd</a:t>
            </a:r>
            <a:r>
              <a:rPr lang="en-US" dirty="0" smtClean="0"/>
              <a:t> century</a:t>
            </a:r>
          </a:p>
          <a:p>
            <a:pPr marL="0" indent="0">
              <a:buNone/>
            </a:pPr>
            <a:r>
              <a:rPr lang="en-US" dirty="0" smtClean="0"/>
              <a:t>2) “Nothing of importance happened today.” –King George III, July 4,  1776</a:t>
            </a:r>
          </a:p>
          <a:p>
            <a:pPr marL="0" indent="0">
              <a:buNone/>
            </a:pPr>
            <a:r>
              <a:rPr lang="en-US" sz="900" dirty="0" smtClean="0"/>
              <a:t/>
            </a:r>
            <a:br>
              <a:rPr lang="en-US" sz="900" dirty="0" smtClean="0"/>
            </a:br>
            <a:r>
              <a:rPr lang="en-US" dirty="0" smtClean="0"/>
              <a:t>1) “Everything that can be invented, has been invented.” –Charles </a:t>
            </a:r>
            <a:r>
              <a:rPr lang="en-US" dirty="0" err="1" smtClean="0"/>
              <a:t>Duell</a:t>
            </a:r>
            <a:r>
              <a:rPr lang="en-US" dirty="0" smtClean="0"/>
              <a:t>, Commissioner of Patents, 1899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9" y="370935"/>
            <a:ext cx="2416540" cy="24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43" y="424543"/>
            <a:ext cx="10018713" cy="1752599"/>
          </a:xfrm>
        </p:spPr>
        <p:txBody>
          <a:bodyPr/>
          <a:lstStyle/>
          <a:p>
            <a:r>
              <a:rPr lang="en-US" dirty="0" smtClean="0"/>
              <a:t>What is a Paradigm?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2" y="2090056"/>
            <a:ext cx="6647318" cy="44304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What do the statements have in common? </a:t>
            </a:r>
          </a:p>
          <a:p>
            <a:pPr lvl="1"/>
            <a:r>
              <a:rPr lang="en-US" dirty="0" smtClean="0"/>
              <a:t>They are all perceptions about the way things are</a:t>
            </a:r>
          </a:p>
          <a:p>
            <a:r>
              <a:rPr lang="en-US" dirty="0" smtClean="0"/>
              <a:t>Another word for perceptions is </a:t>
            </a:r>
            <a:r>
              <a:rPr lang="en-US" i="1" dirty="0" smtClean="0"/>
              <a:t>paradigms</a:t>
            </a:r>
            <a:r>
              <a:rPr lang="en-US" dirty="0" smtClean="0"/>
              <a:t> (pair-a-dimes)</a:t>
            </a:r>
          </a:p>
          <a:p>
            <a:pPr lvl="1"/>
            <a:r>
              <a:rPr lang="en-US" dirty="0" smtClean="0"/>
              <a:t>Paradigm is the way  you see something, your point of view, or belief</a:t>
            </a:r>
          </a:p>
          <a:p>
            <a:pPr lvl="1"/>
            <a:r>
              <a:rPr lang="en-US" dirty="0" smtClean="0"/>
              <a:t>Paradigms can be way  off, so they create limitations</a:t>
            </a:r>
          </a:p>
          <a:p>
            <a:pPr lvl="1"/>
            <a:r>
              <a:rPr lang="en-US" dirty="0" smtClean="0"/>
              <a:t>A paradigm for a struggling student could be, “I such at school”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43" y="547687"/>
            <a:ext cx="34766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8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of 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174290" cy="361405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Are your paradigms of yourself keeping you back?</a:t>
            </a:r>
          </a:p>
          <a:p>
            <a:r>
              <a:rPr lang="en-US" dirty="0" smtClean="0"/>
              <a:t>“Paradigm shifts”  occur when you suddenly see things in a new way</a:t>
            </a:r>
          </a:p>
          <a:p>
            <a:r>
              <a:rPr lang="en-US" dirty="0" smtClean="0"/>
              <a:t>What can you do if your paradigm of yourself is distorted?</a:t>
            </a:r>
          </a:p>
          <a:p>
            <a:pPr lvl="1"/>
            <a:r>
              <a:rPr lang="en-US" dirty="0" smtClean="0"/>
              <a:t>“I can do it,” “I matter.”</a:t>
            </a:r>
          </a:p>
          <a:p>
            <a:pPr lvl="1"/>
            <a:r>
              <a:rPr lang="en-US" dirty="0" smtClean="0"/>
              <a:t>Find someone who is encouraging and believes in you</a:t>
            </a:r>
          </a:p>
          <a:p>
            <a:pPr lvl="1"/>
            <a:r>
              <a:rPr lang="en-US" dirty="0" smtClean="0"/>
              <a:t>At times you may need to go solo, use tools to build your self image (following chapters)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495" y="483512"/>
            <a:ext cx="2547328" cy="24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1186" y="522438"/>
            <a:ext cx="10018713" cy="1752599"/>
          </a:xfrm>
        </p:spPr>
        <p:txBody>
          <a:bodyPr/>
          <a:lstStyle/>
          <a:p>
            <a:r>
              <a:rPr lang="en-US" dirty="0" smtClean="0"/>
              <a:t>Paradigms of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Seeing things from another point of view can help us understand why other people act the way they do</a:t>
            </a:r>
          </a:p>
          <a:p>
            <a:r>
              <a:rPr lang="en-US" dirty="0" smtClean="0"/>
              <a:t>We too often judge people without having all the facts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5" y="503567"/>
            <a:ext cx="4762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3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of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53087"/>
            <a:ext cx="10018713" cy="45461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Besides paradigms about ourselves and others, we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can have them about the world</a:t>
            </a:r>
          </a:p>
          <a:p>
            <a:pPr lvl="1"/>
            <a:r>
              <a:rPr lang="en-US" dirty="0" smtClean="0"/>
              <a:t>What is the driving force in my life?</a:t>
            </a:r>
          </a:p>
          <a:p>
            <a:pPr lvl="1"/>
            <a:r>
              <a:rPr lang="en-US" dirty="0" smtClean="0"/>
              <a:t>What do I spend my time  thinking about?</a:t>
            </a:r>
          </a:p>
          <a:p>
            <a:pPr lvl="1"/>
            <a:r>
              <a:rPr lang="en-US" dirty="0" smtClean="0"/>
              <a:t>Who or what is my obsession?</a:t>
            </a:r>
          </a:p>
          <a:p>
            <a:r>
              <a:rPr lang="en-US" dirty="0" smtClean="0"/>
              <a:t>Whatever is most important to you will become your paradigm,  your glasses, or life center</a:t>
            </a:r>
          </a:p>
          <a:p>
            <a:r>
              <a:rPr lang="en-US" dirty="0" smtClean="0"/>
              <a:t>Popular paradigms for teens</a:t>
            </a:r>
          </a:p>
          <a:p>
            <a:pPr lvl="1"/>
            <a:r>
              <a:rPr lang="en-US" dirty="0" smtClean="0"/>
              <a:t>Friends, Stuff, Boyfriend/Girlfriend, School, Parents, Sports/Hobbies, Heroes, Enemies, Self,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006" y="359432"/>
            <a:ext cx="2402292" cy="3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83192" y="844346"/>
            <a:ext cx="10018713" cy="1752599"/>
          </a:xfrm>
        </p:spPr>
        <p:txBody>
          <a:bodyPr/>
          <a:lstStyle/>
          <a:p>
            <a:r>
              <a:rPr lang="en-US" dirty="0" smtClean="0"/>
              <a:t>Friend-Centered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95" y="3185247"/>
            <a:ext cx="10018713" cy="3124201"/>
          </a:xfrm>
        </p:spPr>
        <p:txBody>
          <a:bodyPr/>
          <a:lstStyle/>
          <a:p>
            <a:r>
              <a:rPr lang="en-US" dirty="0" smtClean="0"/>
              <a:t>Friends are important, but should never become your center</a:t>
            </a:r>
          </a:p>
          <a:p>
            <a:pPr lvl="1"/>
            <a:r>
              <a:rPr lang="en-US" dirty="0" smtClean="0"/>
              <a:t>Why?</a:t>
            </a:r>
          </a:p>
          <a:p>
            <a:r>
              <a:rPr lang="en-US" dirty="0" smtClean="0"/>
              <a:t>If you base your identity on having friends, being accepted, and being popular, you may compromise your standards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73" y="196053"/>
            <a:ext cx="5525613" cy="27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8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2751" y="483577"/>
            <a:ext cx="10018713" cy="1752599"/>
          </a:xfrm>
        </p:spPr>
        <p:txBody>
          <a:bodyPr/>
          <a:lstStyle/>
          <a:p>
            <a:r>
              <a:rPr lang="en-US" dirty="0" smtClean="0"/>
              <a:t>Stuff-Centered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86568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Sometimes we see the world 	</a:t>
            </a:r>
          </a:p>
          <a:p>
            <a:pPr marL="0" indent="0">
              <a:buNone/>
            </a:pPr>
            <a:r>
              <a:rPr lang="en-US" dirty="0" smtClean="0"/>
              <a:t>	through the lens of possessions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or ‘stuff’</a:t>
            </a:r>
          </a:p>
          <a:p>
            <a:r>
              <a:rPr lang="en-US" dirty="0" smtClean="0"/>
              <a:t>Have to have the fastest car, the nicest clothes, the </a:t>
            </a:r>
            <a:r>
              <a:rPr lang="en-US" dirty="0" err="1" smtClean="0"/>
              <a:t>lates</a:t>
            </a:r>
            <a:r>
              <a:rPr lang="en-US" dirty="0" smtClean="0"/>
              <a:t> phone, best hairstyle, &amp; titles and accomplishments, such as head cheerleader, MVP…the many things that are supposed to bring us happiness</a:t>
            </a:r>
          </a:p>
          <a:p>
            <a:r>
              <a:rPr lang="en-US" dirty="0" smtClean="0"/>
              <a:t>Nothing wrong with accomplishing &amp; enjoying our stuff, but they should never be the center of our lives</a:t>
            </a:r>
          </a:p>
          <a:p>
            <a:r>
              <a:rPr lang="en-US" dirty="0" smtClean="0"/>
              <a:t>Confidence comes from within, not without: the quality of our hearts, not the quality of our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62487">
            <a:off x="9446272" y="1572966"/>
            <a:ext cx="2016475" cy="2016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8660">
            <a:off x="8059111" y="-43390"/>
            <a:ext cx="3323284" cy="1868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7125">
            <a:off x="6894683" y="884593"/>
            <a:ext cx="2425052" cy="24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43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531</TotalTime>
  <Words>1042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Corbel</vt:lpstr>
      <vt:lpstr>Parallax</vt:lpstr>
      <vt:lpstr>7 Habits of Highly Effective Teens</vt:lpstr>
      <vt:lpstr>Top 10 All-Time Stupid Quotes</vt:lpstr>
      <vt:lpstr>Top 10 All-Time Stupid Quotes</vt:lpstr>
      <vt:lpstr>What is a Paradigm?</vt:lpstr>
      <vt:lpstr>Paradigms of Self</vt:lpstr>
      <vt:lpstr>Paradigms of Others</vt:lpstr>
      <vt:lpstr>Paradigms of Life</vt:lpstr>
      <vt:lpstr>Friend-Centered</vt:lpstr>
      <vt:lpstr>Stuff-Centered</vt:lpstr>
      <vt:lpstr>Boyfriend/Girlfriend-Centered</vt:lpstr>
      <vt:lpstr>School-Centered</vt:lpstr>
      <vt:lpstr>Parent Centered</vt:lpstr>
      <vt:lpstr>Other Possible Centers</vt:lpstr>
      <vt:lpstr>Principle-Centered —The Real Thing</vt:lpstr>
      <vt:lpstr>Principal-Centered—The Real Thing</vt:lpstr>
      <vt:lpstr>Principles Never Fail</vt:lpstr>
      <vt:lpstr>Put Principles First</vt:lpstr>
    </vt:vector>
  </TitlesOfParts>
  <Company>Cobb County School District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Habits of Highly Effective Teens</dc:title>
  <dc:creator>Valerie Mcnabb</dc:creator>
  <cp:lastModifiedBy>Valerie Mcnabb</cp:lastModifiedBy>
  <cp:revision>23</cp:revision>
  <dcterms:created xsi:type="dcterms:W3CDTF">2015-08-11T15:52:13Z</dcterms:created>
  <dcterms:modified xsi:type="dcterms:W3CDTF">2015-09-03T20:27:29Z</dcterms:modified>
</cp:coreProperties>
</file>